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0" r:id="rId8"/>
    <p:sldId id="259" r:id="rId9"/>
    <p:sldId id="260" r:id="rId10"/>
    <p:sldId id="261" r:id="rId11"/>
    <p:sldId id="272" r:id="rId12"/>
    <p:sldId id="262" r:id="rId13"/>
    <p:sldId id="273" r:id="rId14"/>
    <p:sldId id="264" r:id="rId15"/>
    <p:sldId id="265" r:id="rId16"/>
    <p:sldId id="266" r:id="rId17"/>
    <p:sldId id="267" r:id="rId18"/>
    <p:sldId id="268" r:id="rId19"/>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Lindsay" userId="ae6c5194-f33f-48c2-8670-d2473f9d689f" providerId="ADAL" clId="{94DC40D0-80B9-4807-8424-D024DE25A872}"/>
    <pc:docChg chg="undo custSel modSld">
      <pc:chgData name="Neil Lindsay" userId="ae6c5194-f33f-48c2-8670-d2473f9d689f" providerId="ADAL" clId="{94DC40D0-80B9-4807-8424-D024DE25A872}" dt="2025-06-14T09:00:09.854" v="269" actId="20577"/>
      <pc:docMkLst>
        <pc:docMk/>
      </pc:docMkLst>
      <pc:sldChg chg="modSp mod">
        <pc:chgData name="Neil Lindsay" userId="ae6c5194-f33f-48c2-8670-d2473f9d689f" providerId="ADAL" clId="{94DC40D0-80B9-4807-8424-D024DE25A872}" dt="2025-06-14T08:56:13.622" v="140" actId="20577"/>
        <pc:sldMkLst>
          <pc:docMk/>
          <pc:sldMk cId="3192972828" sldId="264"/>
        </pc:sldMkLst>
        <pc:spChg chg="mod">
          <ac:chgData name="Neil Lindsay" userId="ae6c5194-f33f-48c2-8670-d2473f9d689f" providerId="ADAL" clId="{94DC40D0-80B9-4807-8424-D024DE25A872}" dt="2025-06-14T08:56:13.622" v="140" actId="20577"/>
          <ac:spMkLst>
            <pc:docMk/>
            <pc:sldMk cId="3192972828" sldId="264"/>
            <ac:spMk id="3" creationId="{6A4D9CAE-3D36-EC6E-2CD3-18C6BC63A6F5}"/>
          </ac:spMkLst>
        </pc:spChg>
      </pc:sldChg>
      <pc:sldChg chg="modSp mod">
        <pc:chgData name="Neil Lindsay" userId="ae6c5194-f33f-48c2-8670-d2473f9d689f" providerId="ADAL" clId="{94DC40D0-80B9-4807-8424-D024DE25A872}" dt="2025-06-14T09:00:09.854" v="269" actId="20577"/>
        <pc:sldMkLst>
          <pc:docMk/>
          <pc:sldMk cId="851191779" sldId="265"/>
        </pc:sldMkLst>
        <pc:spChg chg="mod">
          <ac:chgData name="Neil Lindsay" userId="ae6c5194-f33f-48c2-8670-d2473f9d689f" providerId="ADAL" clId="{94DC40D0-80B9-4807-8424-D024DE25A872}" dt="2025-06-14T09:00:09.854" v="269" actId="20577"/>
          <ac:spMkLst>
            <pc:docMk/>
            <pc:sldMk cId="851191779" sldId="265"/>
            <ac:spMk id="3" creationId="{6A4D9CAE-3D36-EC6E-2CD3-18C6BC63A6F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E3CB-1E84-D6CB-3174-06478038E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F63E40-1F6E-7AD4-ABE1-D610D80C4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70F244-2412-904A-937C-82465B88E7E5}"/>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5" name="Footer Placeholder 4">
            <a:extLst>
              <a:ext uri="{FF2B5EF4-FFF2-40B4-BE49-F238E27FC236}">
                <a16:creationId xmlns:a16="http://schemas.microsoft.com/office/drawing/2014/main" id="{A648CD5D-F6FA-DDEA-A241-E53E1DDFB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DBD9D3-D46D-8269-4AFD-E8787BC2590E}"/>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371041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4AEE-4F00-0945-5FB0-D1287681A1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FC513-EEAA-C9D6-991B-3DF7C341E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0AF97-5DEF-7282-C144-196ECD7BC9B7}"/>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5" name="Footer Placeholder 4">
            <a:extLst>
              <a:ext uri="{FF2B5EF4-FFF2-40B4-BE49-F238E27FC236}">
                <a16:creationId xmlns:a16="http://schemas.microsoft.com/office/drawing/2014/main" id="{93959A8B-D6CB-F708-D715-4A320D7DB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0D6A89-11FC-7990-5EED-D2EBCF240768}"/>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269629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14B31-13CC-03ED-035A-CCA7CF4A45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023FAF-D9CA-23B2-01FF-BE39373129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E40DAC-2269-4F5C-77A2-ED52469FA19A}"/>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5" name="Footer Placeholder 4">
            <a:extLst>
              <a:ext uri="{FF2B5EF4-FFF2-40B4-BE49-F238E27FC236}">
                <a16:creationId xmlns:a16="http://schemas.microsoft.com/office/drawing/2014/main" id="{5ECAD00D-363E-48D0-5D0C-CC1EB34C1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58A88-93F1-1AED-C0CB-CFE5FD2B7B8E}"/>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243525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3B70-410F-B1E8-A152-123943883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E04B6D-0F66-6BFC-C25A-3F7ACEBA8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A6B86-827B-D089-6EB6-6C7281ADA4EA}"/>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5" name="Footer Placeholder 4">
            <a:extLst>
              <a:ext uri="{FF2B5EF4-FFF2-40B4-BE49-F238E27FC236}">
                <a16:creationId xmlns:a16="http://schemas.microsoft.com/office/drawing/2014/main" id="{4EE884AF-9B44-D61E-D829-50CF3818E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BBC42-A307-D97F-DD38-800D356DBD31}"/>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416814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23CA-66B5-EE34-B8E8-4BE715E34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ADDF90-7FA3-5A13-F911-8AE69E1F1E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ECD34-AA2F-62D8-5BF7-8B4719AEB5D2}"/>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5" name="Footer Placeholder 4">
            <a:extLst>
              <a:ext uri="{FF2B5EF4-FFF2-40B4-BE49-F238E27FC236}">
                <a16:creationId xmlns:a16="http://schemas.microsoft.com/office/drawing/2014/main" id="{ADA6E55A-A1DD-4E73-04D6-317B1A7722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CAA23-3D39-06FF-48C7-EE59810F092D}"/>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2034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7C0-696C-9884-A380-B77E4A477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6939E2-D779-947A-AA06-E26EEF6B68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CAFCFC-6F97-C5E1-0DF3-10D1D63AA3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52140F-5AE8-3287-AE55-0CE6229E2D2A}"/>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6" name="Footer Placeholder 5">
            <a:extLst>
              <a:ext uri="{FF2B5EF4-FFF2-40B4-BE49-F238E27FC236}">
                <a16:creationId xmlns:a16="http://schemas.microsoft.com/office/drawing/2014/main" id="{4CB098F6-08B3-FF50-6D27-0C462A933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E48E4F-59BA-194B-EE8C-CBA70076CAF2}"/>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341367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B043-2DC5-3BF4-246E-23184AB031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52913-5705-A97F-C4E3-7BBF3C290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07E5A-3B05-9CAC-542F-B1C58476C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073267-06DA-0A44-B8E1-F1FD9B962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C17B4-17DC-1CE0-C293-F48D80A86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41112F-B84E-494E-1BEF-E1651C8D2294}"/>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8" name="Footer Placeholder 7">
            <a:extLst>
              <a:ext uri="{FF2B5EF4-FFF2-40B4-BE49-F238E27FC236}">
                <a16:creationId xmlns:a16="http://schemas.microsoft.com/office/drawing/2014/main" id="{461607CD-9FBF-5F24-4F5D-2F21BDDC80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0622E7-B396-5764-CCFD-BFB0389C195D}"/>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81826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A507-D4A3-54EE-411A-2E9A1E01B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06D9B2-4F48-0FCC-FA03-B11834B84245}"/>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4" name="Footer Placeholder 3">
            <a:extLst>
              <a:ext uri="{FF2B5EF4-FFF2-40B4-BE49-F238E27FC236}">
                <a16:creationId xmlns:a16="http://schemas.microsoft.com/office/drawing/2014/main" id="{30050FDA-6077-6CA7-738A-E706AB5BD7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04D139-4B00-FD2B-546F-CFDC13AAB901}"/>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414673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C06F0-2FFE-8607-949F-3D628BDFEB5A}"/>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3" name="Footer Placeholder 2">
            <a:extLst>
              <a:ext uri="{FF2B5EF4-FFF2-40B4-BE49-F238E27FC236}">
                <a16:creationId xmlns:a16="http://schemas.microsoft.com/office/drawing/2014/main" id="{5784E563-E649-4EE9-1045-31520DF12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C53217-9F0E-521D-2CC1-1AAAEF129373}"/>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270602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62BD-E9C7-194E-971D-C7DF83780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C534B5-ED7A-E365-D81B-9237C5253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42F21A-8AC7-ECF4-264E-FCB676090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58440-7FBC-B949-AC45-7ECFFEA07EB4}"/>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6" name="Footer Placeholder 5">
            <a:extLst>
              <a:ext uri="{FF2B5EF4-FFF2-40B4-BE49-F238E27FC236}">
                <a16:creationId xmlns:a16="http://schemas.microsoft.com/office/drawing/2014/main" id="{8538C5AF-266F-C069-DA56-C0FBC406F8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95C14-0D59-41E1-C68D-AFA8E698B286}"/>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171295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D597-B953-D4AA-5A81-2F284E654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C8F712-8904-33D6-B865-0CEBBDA94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DDFFAA-FC42-7469-A81C-431EB1DFE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E582C-AC11-A71A-D965-22B07E560738}"/>
              </a:ext>
            </a:extLst>
          </p:cNvPr>
          <p:cNvSpPr>
            <a:spLocks noGrp="1"/>
          </p:cNvSpPr>
          <p:nvPr>
            <p:ph type="dt" sz="half" idx="10"/>
          </p:nvPr>
        </p:nvSpPr>
        <p:spPr/>
        <p:txBody>
          <a:bodyPr/>
          <a:lstStyle/>
          <a:p>
            <a:fld id="{657776A4-E19F-46BB-9EF2-D94420E3023D}" type="datetimeFigureOut">
              <a:rPr lang="en-GB" smtClean="0"/>
              <a:t>14/06/2025</a:t>
            </a:fld>
            <a:endParaRPr lang="en-GB"/>
          </a:p>
        </p:txBody>
      </p:sp>
      <p:sp>
        <p:nvSpPr>
          <p:cNvPr id="6" name="Footer Placeholder 5">
            <a:extLst>
              <a:ext uri="{FF2B5EF4-FFF2-40B4-BE49-F238E27FC236}">
                <a16:creationId xmlns:a16="http://schemas.microsoft.com/office/drawing/2014/main" id="{03AD860E-9E5C-999C-E4CE-56163ABDF8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61E75C-52A2-ED57-B72C-BACCEFCA54E7}"/>
              </a:ext>
            </a:extLst>
          </p:cNvPr>
          <p:cNvSpPr>
            <a:spLocks noGrp="1"/>
          </p:cNvSpPr>
          <p:nvPr>
            <p:ph type="sldNum" sz="quarter" idx="12"/>
          </p:nvPr>
        </p:nvSpPr>
        <p:spPr/>
        <p:txBody>
          <a:bodyPr/>
          <a:lstStyle/>
          <a:p>
            <a:fld id="{EB4DAC6D-5677-4E83-8FDB-3BC0D39C2556}" type="slidenum">
              <a:rPr lang="en-GB" smtClean="0"/>
              <a:t>‹#›</a:t>
            </a:fld>
            <a:endParaRPr lang="en-GB"/>
          </a:p>
        </p:txBody>
      </p:sp>
    </p:spTree>
    <p:extLst>
      <p:ext uri="{BB962C8B-B14F-4D97-AF65-F5344CB8AC3E}">
        <p14:creationId xmlns:p14="http://schemas.microsoft.com/office/powerpoint/2010/main" val="8264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9FF4C-C40F-437D-1CC1-E13CFCE24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F4CA20-B7CA-E64F-17A6-5721CAE69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F76DF0-C7F6-9024-A22B-E147688D3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7776A4-E19F-46BB-9EF2-D94420E3023D}" type="datetimeFigureOut">
              <a:rPr lang="en-GB" smtClean="0"/>
              <a:t>14/06/2025</a:t>
            </a:fld>
            <a:endParaRPr lang="en-GB"/>
          </a:p>
        </p:txBody>
      </p:sp>
      <p:sp>
        <p:nvSpPr>
          <p:cNvPr id="5" name="Footer Placeholder 4">
            <a:extLst>
              <a:ext uri="{FF2B5EF4-FFF2-40B4-BE49-F238E27FC236}">
                <a16:creationId xmlns:a16="http://schemas.microsoft.com/office/drawing/2014/main" id="{00DD14B8-8220-7B90-9BD1-A5A713040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436E374-C65C-5DCD-FAC7-E9B770ACB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4DAC6D-5677-4E83-8FDB-3BC0D39C2556}" type="slidenum">
              <a:rPr lang="en-GB" smtClean="0"/>
              <a:t>‹#›</a:t>
            </a:fld>
            <a:endParaRPr lang="en-GB"/>
          </a:p>
        </p:txBody>
      </p:sp>
    </p:spTree>
    <p:extLst>
      <p:ext uri="{BB962C8B-B14F-4D97-AF65-F5344CB8AC3E}">
        <p14:creationId xmlns:p14="http://schemas.microsoft.com/office/powerpoint/2010/main" val="4069046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cenergy.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DE18-0D07-0B0C-DEE7-2C571EA2017D}"/>
              </a:ext>
            </a:extLst>
          </p:cNvPr>
          <p:cNvSpPr>
            <a:spLocks noGrp="1"/>
          </p:cNvSpPr>
          <p:nvPr>
            <p:ph type="ctrTitle"/>
          </p:nvPr>
        </p:nvSpPr>
        <p:spPr>
          <a:xfrm>
            <a:off x="493059" y="1122363"/>
            <a:ext cx="10910047" cy="2387600"/>
          </a:xfrm>
        </p:spPr>
        <p:txBody>
          <a:bodyPr>
            <a:normAutofit/>
          </a:bodyPr>
          <a:lstStyle/>
          <a:p>
            <a:r>
              <a:rPr lang="en-GB" dirty="0"/>
              <a:t>Kirknewton Solar and BESS Farm </a:t>
            </a:r>
            <a:br>
              <a:rPr lang="en-GB" dirty="0"/>
            </a:br>
            <a:endParaRPr lang="en-GB" dirty="0"/>
          </a:p>
        </p:txBody>
      </p:sp>
      <p:sp>
        <p:nvSpPr>
          <p:cNvPr id="3" name="Subtitle 2">
            <a:extLst>
              <a:ext uri="{FF2B5EF4-FFF2-40B4-BE49-F238E27FC236}">
                <a16:creationId xmlns:a16="http://schemas.microsoft.com/office/drawing/2014/main" id="{0EE7766F-A05A-89E9-0576-48B6D2396076}"/>
              </a:ext>
            </a:extLst>
          </p:cNvPr>
          <p:cNvSpPr>
            <a:spLocks noGrp="1"/>
          </p:cNvSpPr>
          <p:nvPr>
            <p:ph type="subTitle" idx="1"/>
          </p:nvPr>
        </p:nvSpPr>
        <p:spPr/>
        <p:txBody>
          <a:bodyPr/>
          <a:lstStyle/>
          <a:p>
            <a:r>
              <a:rPr lang="en-GB" dirty="0"/>
              <a:t>Presentation </a:t>
            </a:r>
          </a:p>
          <a:p>
            <a:r>
              <a:rPr lang="en-GB" dirty="0"/>
              <a:t>16 June 2025</a:t>
            </a:r>
          </a:p>
        </p:txBody>
      </p:sp>
      <p:pic>
        <p:nvPicPr>
          <p:cNvPr id="5" name="Graphic 4">
            <a:extLst>
              <a:ext uri="{FF2B5EF4-FFF2-40B4-BE49-F238E27FC236}">
                <a16:creationId xmlns:a16="http://schemas.microsoft.com/office/drawing/2014/main" id="{2496EB1D-9110-771D-2F7E-273E7CD3B8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5418946"/>
            <a:ext cx="5651534" cy="1281112"/>
          </a:xfrm>
          <a:prstGeom prst="rect">
            <a:avLst/>
          </a:prstGeom>
        </p:spPr>
      </p:pic>
      <p:pic>
        <p:nvPicPr>
          <p:cNvPr id="7" name="Graphic 6">
            <a:extLst>
              <a:ext uri="{FF2B5EF4-FFF2-40B4-BE49-F238E27FC236}">
                <a16:creationId xmlns:a16="http://schemas.microsoft.com/office/drawing/2014/main" id="{C24183B9-CCA6-78FD-D839-AC152FB069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562" y="5874544"/>
            <a:ext cx="1952625" cy="685800"/>
          </a:xfrm>
          <a:prstGeom prst="rect">
            <a:avLst/>
          </a:prstGeom>
        </p:spPr>
      </p:pic>
      <p:pic>
        <p:nvPicPr>
          <p:cNvPr id="1026" name="Picture 2">
            <a:extLst>
              <a:ext uri="{FF2B5EF4-FFF2-40B4-BE49-F238E27FC236}">
                <a16:creationId xmlns:a16="http://schemas.microsoft.com/office/drawing/2014/main" id="{879A39D3-48F0-A67D-D5DF-CED1AFEBE3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5220" y="6026944"/>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9DAB029-8391-7C1D-9D1F-A637E8DE55B2}"/>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346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A7A0-36BE-D7D5-6E0F-905398932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D0DE6-DA79-7B66-0ED8-C75885670073}"/>
              </a:ext>
            </a:extLst>
          </p:cNvPr>
          <p:cNvSpPr>
            <a:spLocks noGrp="1"/>
          </p:cNvSpPr>
          <p:nvPr>
            <p:ph type="title"/>
          </p:nvPr>
        </p:nvSpPr>
        <p:spPr/>
        <p:txBody>
          <a:bodyPr/>
          <a:lstStyle/>
          <a:p>
            <a:r>
              <a:rPr lang="en-GB" dirty="0"/>
              <a:t>Ongoing Activities</a:t>
            </a:r>
          </a:p>
        </p:txBody>
      </p:sp>
      <p:sp>
        <p:nvSpPr>
          <p:cNvPr id="3" name="Content Placeholder 2">
            <a:extLst>
              <a:ext uri="{FF2B5EF4-FFF2-40B4-BE49-F238E27FC236}">
                <a16:creationId xmlns:a16="http://schemas.microsoft.com/office/drawing/2014/main" id="{57AF53FA-E048-526A-ECF8-A97D2F9C095D}"/>
              </a:ext>
            </a:extLst>
          </p:cNvPr>
          <p:cNvSpPr>
            <a:spLocks noGrp="1"/>
          </p:cNvSpPr>
          <p:nvPr>
            <p:ph idx="1"/>
          </p:nvPr>
        </p:nvSpPr>
        <p:spPr/>
        <p:txBody>
          <a:bodyPr/>
          <a:lstStyle/>
          <a:p>
            <a:r>
              <a:rPr lang="en-GB" dirty="0"/>
              <a:t>Environmental studies March - October 25</a:t>
            </a:r>
          </a:p>
          <a:p>
            <a:r>
              <a:rPr lang="en-GB" dirty="0"/>
              <a:t>Design Freeze Oct 25</a:t>
            </a:r>
          </a:p>
          <a:p>
            <a:r>
              <a:rPr lang="en-GB" dirty="0"/>
              <a:t>1</a:t>
            </a:r>
            <a:r>
              <a:rPr lang="en-GB" baseline="30000" dirty="0"/>
              <a:t>st</a:t>
            </a:r>
            <a:r>
              <a:rPr lang="en-GB" dirty="0"/>
              <a:t>  Public Exhibition June 2025</a:t>
            </a:r>
          </a:p>
          <a:p>
            <a:r>
              <a:rPr lang="en-GB" dirty="0"/>
              <a:t>2</a:t>
            </a:r>
            <a:r>
              <a:rPr lang="en-GB" baseline="30000" dirty="0"/>
              <a:t>nd</a:t>
            </a:r>
            <a:r>
              <a:rPr lang="en-GB" dirty="0"/>
              <a:t> Public Exhibition October/ November 2025</a:t>
            </a:r>
          </a:p>
          <a:p>
            <a:r>
              <a:rPr lang="en-GB" dirty="0"/>
              <a:t>Planning submission to W Lothian Council November- December 2025</a:t>
            </a:r>
          </a:p>
        </p:txBody>
      </p:sp>
      <p:sp>
        <p:nvSpPr>
          <p:cNvPr id="6" name="Rectangle: Rounded Corners 5">
            <a:extLst>
              <a:ext uri="{FF2B5EF4-FFF2-40B4-BE49-F238E27FC236}">
                <a16:creationId xmlns:a16="http://schemas.microsoft.com/office/drawing/2014/main" id="{EBCAE4D1-B22B-B9D8-C22D-3D965B1DEFC8}"/>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B1161D76-D9D7-7958-74D2-700E8BDEA0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813EE001-866E-398C-AFC4-EE587E614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7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7313-4693-9D69-C4F1-79F0C38948F2}"/>
              </a:ext>
            </a:extLst>
          </p:cNvPr>
          <p:cNvSpPr>
            <a:spLocks noGrp="1"/>
          </p:cNvSpPr>
          <p:nvPr>
            <p:ph type="title"/>
          </p:nvPr>
        </p:nvSpPr>
        <p:spPr/>
        <p:txBody>
          <a:bodyPr/>
          <a:lstStyle/>
          <a:p>
            <a:r>
              <a:rPr lang="en-GB" dirty="0"/>
              <a:t>Community Engagement</a:t>
            </a:r>
          </a:p>
        </p:txBody>
      </p:sp>
      <p:sp>
        <p:nvSpPr>
          <p:cNvPr id="3" name="Content Placeholder 2">
            <a:extLst>
              <a:ext uri="{FF2B5EF4-FFF2-40B4-BE49-F238E27FC236}">
                <a16:creationId xmlns:a16="http://schemas.microsoft.com/office/drawing/2014/main" id="{6A4D9CAE-3D36-EC6E-2CD3-18C6BC63A6F5}"/>
              </a:ext>
            </a:extLst>
          </p:cNvPr>
          <p:cNvSpPr>
            <a:spLocks noGrp="1"/>
          </p:cNvSpPr>
          <p:nvPr>
            <p:ph idx="1"/>
          </p:nvPr>
        </p:nvSpPr>
        <p:spPr/>
        <p:txBody>
          <a:bodyPr>
            <a:normAutofit fontScale="92500"/>
          </a:bodyPr>
          <a:lstStyle/>
          <a:p>
            <a:r>
              <a:rPr lang="en-GB" dirty="0"/>
              <a:t>Community Council – Kirknewton.</a:t>
            </a:r>
          </a:p>
          <a:p>
            <a:r>
              <a:rPr lang="en-GB" dirty="0"/>
              <a:t>As it is a major  application to W Lothian Council, 2 public exhibitions are required at least 14 days apart- these will be advertised in the press, via the website, via the CC &amp; by a local mailshot</a:t>
            </a:r>
          </a:p>
          <a:p>
            <a:pPr lvl="1"/>
            <a:r>
              <a:rPr lang="en-GB" dirty="0"/>
              <a:t>1</a:t>
            </a:r>
            <a:r>
              <a:rPr lang="en-GB" baseline="30000" dirty="0"/>
              <a:t>st</a:t>
            </a:r>
            <a:r>
              <a:rPr lang="en-GB" dirty="0"/>
              <a:t> exhibition June 2025.</a:t>
            </a:r>
          </a:p>
          <a:p>
            <a:pPr lvl="1"/>
            <a:r>
              <a:rPr lang="en-GB" dirty="0"/>
              <a:t>2</a:t>
            </a:r>
            <a:r>
              <a:rPr lang="en-GB" baseline="30000" dirty="0"/>
              <a:t>nd</a:t>
            </a:r>
            <a:r>
              <a:rPr lang="en-GB" dirty="0"/>
              <a:t> exhibition will be once final design is fixed and will show project plans, environmental studies, visualisations, 3D model of the project in the local area etc. Feedback forms will be provided. Suggested date October/November 2025</a:t>
            </a:r>
          </a:p>
          <a:p>
            <a:r>
              <a:rPr lang="en-GB" dirty="0"/>
              <a:t>Web pages will be created to provide information on the project, dates of key meetings, etc.</a:t>
            </a:r>
          </a:p>
          <a:p>
            <a:r>
              <a:rPr lang="en-GB" dirty="0"/>
              <a:t>Will engage with other local interest groups</a:t>
            </a:r>
          </a:p>
        </p:txBody>
      </p:sp>
      <p:sp>
        <p:nvSpPr>
          <p:cNvPr id="6" name="Rectangle: Rounded Corners 5">
            <a:extLst>
              <a:ext uri="{FF2B5EF4-FFF2-40B4-BE49-F238E27FC236}">
                <a16:creationId xmlns:a16="http://schemas.microsoft.com/office/drawing/2014/main" id="{D2CE079F-1533-CFF5-E964-31A680763AE7}"/>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B323E179-6E84-12F9-1305-7BE33503EE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DA8812DD-79E8-88D8-7E2F-0C1B2B6C2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7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7313-4693-9D69-C4F1-79F0C38948F2}"/>
              </a:ext>
            </a:extLst>
          </p:cNvPr>
          <p:cNvSpPr>
            <a:spLocks noGrp="1"/>
          </p:cNvSpPr>
          <p:nvPr>
            <p:ph type="title"/>
          </p:nvPr>
        </p:nvSpPr>
        <p:spPr/>
        <p:txBody>
          <a:bodyPr/>
          <a:lstStyle/>
          <a:p>
            <a:r>
              <a:rPr lang="en-GB" dirty="0"/>
              <a:t>Community Benefit</a:t>
            </a:r>
          </a:p>
        </p:txBody>
      </p:sp>
      <p:sp>
        <p:nvSpPr>
          <p:cNvPr id="3" name="Content Placeholder 2">
            <a:extLst>
              <a:ext uri="{FF2B5EF4-FFF2-40B4-BE49-F238E27FC236}">
                <a16:creationId xmlns:a16="http://schemas.microsoft.com/office/drawing/2014/main" id="{6A4D9CAE-3D36-EC6E-2CD3-18C6BC63A6F5}"/>
              </a:ext>
            </a:extLst>
          </p:cNvPr>
          <p:cNvSpPr>
            <a:spLocks noGrp="1"/>
          </p:cNvSpPr>
          <p:nvPr>
            <p:ph idx="1"/>
          </p:nvPr>
        </p:nvSpPr>
        <p:spPr/>
        <p:txBody>
          <a:bodyPr>
            <a:normAutofit fontScale="85000" lnSpcReduction="20000"/>
          </a:bodyPr>
          <a:lstStyle/>
          <a:p>
            <a:r>
              <a:rPr lang="en-GB" dirty="0"/>
              <a:t>BLC Energy &amp; ORIT will set up a community benefit fund to support local initiatives in the area.</a:t>
            </a:r>
          </a:p>
          <a:p>
            <a:r>
              <a:rPr lang="en-GB" dirty="0"/>
              <a:t>The design and value of this fund to be worked on with the CB working group</a:t>
            </a:r>
          </a:p>
          <a:p>
            <a:r>
              <a:rPr lang="en-GB" dirty="0"/>
              <a:t>These funds are not linked to the planning determination in any way.</a:t>
            </a:r>
          </a:p>
          <a:p>
            <a:r>
              <a:rPr lang="en-GB" dirty="0"/>
              <a:t>Community Benefit good guidance is being prepared by Solar Energy UK and once published will be forwarded to the CB working group. It is likely to suggest a minimum donation of £400 per Solar MW per annum for the duration of the project life. </a:t>
            </a:r>
          </a:p>
          <a:p>
            <a:r>
              <a:rPr lang="en-GB" dirty="0"/>
              <a:t>BLC Energy &amp; ORIT would like to offer £500 per MW per annum split into 2 funds. One to support local projects, one to be given as grants to local households struggling with cost of living increases, loss of winter fuel payment etc</a:t>
            </a:r>
          </a:p>
          <a:p>
            <a:r>
              <a:rPr lang="en-GB" dirty="0"/>
              <a:t>Also looking to help fund air source heat pumps for the 7 community housing for elderly residents.</a:t>
            </a:r>
          </a:p>
        </p:txBody>
      </p:sp>
      <p:sp>
        <p:nvSpPr>
          <p:cNvPr id="6" name="Rectangle: Rounded Corners 5">
            <a:extLst>
              <a:ext uri="{FF2B5EF4-FFF2-40B4-BE49-F238E27FC236}">
                <a16:creationId xmlns:a16="http://schemas.microsoft.com/office/drawing/2014/main" id="{5518D5C4-91A7-1692-1D6E-AFD070F2CAC4}"/>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51194C18-2A9C-8169-02C4-97FC4B4D9B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992981CF-55C8-0C80-B845-073678D38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9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7313-4693-9D69-C4F1-79F0C38948F2}"/>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6A4D9CAE-3D36-EC6E-2CD3-18C6BC63A6F5}"/>
              </a:ext>
            </a:extLst>
          </p:cNvPr>
          <p:cNvSpPr>
            <a:spLocks noGrp="1"/>
          </p:cNvSpPr>
          <p:nvPr>
            <p:ph idx="1"/>
          </p:nvPr>
        </p:nvSpPr>
        <p:spPr/>
        <p:txBody>
          <a:bodyPr/>
          <a:lstStyle/>
          <a:p>
            <a:r>
              <a:rPr lang="en-GB" dirty="0"/>
              <a:t>Environmental Surveys</a:t>
            </a:r>
          </a:p>
          <a:p>
            <a:r>
              <a:rPr lang="en-GB" dirty="0"/>
              <a:t>Public Exhibition June 2025</a:t>
            </a:r>
          </a:p>
          <a:p>
            <a:r>
              <a:rPr lang="en-GB" dirty="0"/>
              <a:t>Review of Feedback</a:t>
            </a:r>
          </a:p>
          <a:p>
            <a:r>
              <a:rPr lang="en-GB" dirty="0"/>
              <a:t>Report back to Community Council</a:t>
            </a:r>
          </a:p>
          <a:p>
            <a:endParaRPr lang="en-GB" dirty="0"/>
          </a:p>
          <a:p>
            <a:endParaRPr lang="en-GB" dirty="0"/>
          </a:p>
          <a:p>
            <a:endParaRPr lang="en-GB" dirty="0"/>
          </a:p>
        </p:txBody>
      </p:sp>
      <p:sp>
        <p:nvSpPr>
          <p:cNvPr id="6" name="Rectangle: Rounded Corners 5">
            <a:extLst>
              <a:ext uri="{FF2B5EF4-FFF2-40B4-BE49-F238E27FC236}">
                <a16:creationId xmlns:a16="http://schemas.microsoft.com/office/drawing/2014/main" id="{12F22F37-50A9-49C7-C20A-F0E4EC4E652B}"/>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D8ABDE0C-490F-4ECE-053D-21D18AF220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DA21EE4F-4326-A3FD-99F4-94D97C02B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6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7313-4693-9D69-C4F1-79F0C38948F2}"/>
              </a:ext>
            </a:extLst>
          </p:cNvPr>
          <p:cNvSpPr>
            <a:spLocks noGrp="1"/>
          </p:cNvSpPr>
          <p:nvPr>
            <p:ph type="title"/>
          </p:nvPr>
        </p:nvSpPr>
        <p:spPr>
          <a:xfrm>
            <a:off x="2876550" y="2670175"/>
            <a:ext cx="10515600" cy="1325563"/>
          </a:xfrm>
        </p:spPr>
        <p:txBody>
          <a:bodyPr/>
          <a:lstStyle/>
          <a:p>
            <a:r>
              <a:rPr lang="en-GB" dirty="0"/>
              <a:t>Questions &amp; Answers</a:t>
            </a:r>
          </a:p>
        </p:txBody>
      </p:sp>
      <p:sp>
        <p:nvSpPr>
          <p:cNvPr id="3" name="Rectangle: Rounded Corners 2">
            <a:extLst>
              <a:ext uri="{FF2B5EF4-FFF2-40B4-BE49-F238E27FC236}">
                <a16:creationId xmlns:a16="http://schemas.microsoft.com/office/drawing/2014/main" id="{EC461597-80A7-B638-D3DF-270EFC451D3C}"/>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7B6F73C4-6C5E-63D9-22D4-B0608164E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7" name="Picture 2">
            <a:extLst>
              <a:ext uri="{FF2B5EF4-FFF2-40B4-BE49-F238E27FC236}">
                <a16:creationId xmlns:a16="http://schemas.microsoft.com/office/drawing/2014/main" id="{8676EEAA-D7AC-535F-CEA0-C69D05815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4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7313-4693-9D69-C4F1-79F0C38948F2}"/>
              </a:ext>
            </a:extLst>
          </p:cNvPr>
          <p:cNvSpPr>
            <a:spLocks noGrp="1"/>
          </p:cNvSpPr>
          <p:nvPr>
            <p:ph type="title"/>
          </p:nvPr>
        </p:nvSpPr>
        <p:spPr>
          <a:xfrm>
            <a:off x="838200" y="4710112"/>
            <a:ext cx="10515600" cy="1325563"/>
          </a:xfrm>
        </p:spPr>
        <p:txBody>
          <a:bodyPr>
            <a:normAutofit fontScale="90000"/>
          </a:bodyPr>
          <a:lstStyle/>
          <a:p>
            <a:pPr algn="ctr"/>
            <a:r>
              <a:rPr lang="en-GB" sz="6700" dirty="0"/>
              <a:t>Thank you</a:t>
            </a:r>
            <a:br>
              <a:rPr lang="en-GB" dirty="0"/>
            </a:br>
            <a:br>
              <a:rPr lang="en-GB" dirty="0"/>
            </a:br>
            <a:br>
              <a:rPr lang="en-GB" dirty="0"/>
            </a:br>
            <a:br>
              <a:rPr lang="en-GB" dirty="0"/>
            </a:br>
            <a:r>
              <a:rPr lang="en-GB" dirty="0"/>
              <a:t>BLC Energy Ltd</a:t>
            </a:r>
            <a:br>
              <a:rPr lang="en-GB" dirty="0"/>
            </a:br>
            <a:r>
              <a:rPr lang="en-GB" dirty="0">
                <a:hlinkClick r:id="rId2"/>
              </a:rPr>
              <a:t>www.blcenergy.com</a:t>
            </a:r>
            <a:br>
              <a:rPr lang="en-GB" dirty="0"/>
            </a:br>
            <a:r>
              <a:rPr lang="en-GB" dirty="0"/>
              <a:t>info@blcenergy.com</a:t>
            </a:r>
            <a:br>
              <a:rPr lang="en-GB" dirty="0"/>
            </a:br>
            <a:r>
              <a:rPr lang="en-GB" dirty="0"/>
              <a:t>Tel: 0131 3804985</a:t>
            </a:r>
            <a:br>
              <a:rPr lang="en-GB" dirty="0"/>
            </a:br>
            <a:br>
              <a:rPr lang="en-GB" dirty="0"/>
            </a:br>
            <a:br>
              <a:rPr lang="en-GB" dirty="0"/>
            </a:br>
            <a:br>
              <a:rPr lang="en-GB" dirty="0"/>
            </a:br>
            <a:endParaRPr lang="en-GB" dirty="0"/>
          </a:p>
        </p:txBody>
      </p:sp>
      <p:sp>
        <p:nvSpPr>
          <p:cNvPr id="3" name="Rectangle: Rounded Corners 2">
            <a:extLst>
              <a:ext uri="{FF2B5EF4-FFF2-40B4-BE49-F238E27FC236}">
                <a16:creationId xmlns:a16="http://schemas.microsoft.com/office/drawing/2014/main" id="{C15AE88E-8DA7-FF1B-F670-6C0BA220176F}"/>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D103C3EF-6CBD-80AA-48EF-1C7711BFE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519" y="230188"/>
            <a:ext cx="1157287" cy="406462"/>
          </a:xfrm>
          <a:prstGeom prst="rect">
            <a:avLst/>
          </a:prstGeom>
        </p:spPr>
      </p:pic>
      <p:pic>
        <p:nvPicPr>
          <p:cNvPr id="7" name="Picture 2">
            <a:extLst>
              <a:ext uri="{FF2B5EF4-FFF2-40B4-BE49-F238E27FC236}">
                <a16:creationId xmlns:a16="http://schemas.microsoft.com/office/drawing/2014/main" id="{D55A6955-65E9-D6F8-F861-1152F8A7D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3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ABBA-FEA4-40B1-BBDC-6CB989404368}"/>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2111FEE-BD2C-ACE0-AFBF-CE2709C8249C}"/>
              </a:ext>
            </a:extLst>
          </p:cNvPr>
          <p:cNvSpPr>
            <a:spLocks noGrp="1"/>
          </p:cNvSpPr>
          <p:nvPr>
            <p:ph idx="1"/>
          </p:nvPr>
        </p:nvSpPr>
        <p:spPr/>
        <p:txBody>
          <a:bodyPr>
            <a:normAutofit fontScale="92500" lnSpcReduction="20000"/>
          </a:bodyPr>
          <a:lstStyle/>
          <a:p>
            <a:pPr marL="514350" indent="-514350">
              <a:buFont typeface="+mj-lt"/>
              <a:buAutoNum type="arabicPeriod"/>
            </a:pPr>
            <a:r>
              <a:rPr lang="en-GB" dirty="0"/>
              <a:t>Introduction to BLC Energy Ltd &amp; Octopus Renewable Infrastructure Fund</a:t>
            </a:r>
          </a:p>
          <a:p>
            <a:pPr marL="514350" indent="-514350">
              <a:buFont typeface="+mj-lt"/>
              <a:buAutoNum type="arabicPeriod"/>
            </a:pPr>
            <a:r>
              <a:rPr lang="en-GB" dirty="0"/>
              <a:t>Why Solar?</a:t>
            </a:r>
          </a:p>
          <a:p>
            <a:pPr marL="514350" indent="-514350">
              <a:buFont typeface="+mj-lt"/>
              <a:buAutoNum type="arabicPeriod"/>
            </a:pPr>
            <a:r>
              <a:rPr lang="en-GB" dirty="0"/>
              <a:t>Why Kirknewton?</a:t>
            </a:r>
          </a:p>
          <a:p>
            <a:pPr marL="514350" indent="-514350">
              <a:buFont typeface="+mj-lt"/>
              <a:buAutoNum type="arabicPeriod"/>
            </a:pPr>
            <a:r>
              <a:rPr lang="en-GB" dirty="0"/>
              <a:t>Project Information</a:t>
            </a:r>
          </a:p>
          <a:p>
            <a:pPr marL="514350" indent="-514350">
              <a:buFont typeface="+mj-lt"/>
              <a:buAutoNum type="arabicPeriod"/>
            </a:pPr>
            <a:r>
              <a:rPr lang="en-GB" dirty="0"/>
              <a:t>Ongoing Activities</a:t>
            </a:r>
          </a:p>
          <a:p>
            <a:pPr marL="514350" indent="-514350">
              <a:buFont typeface="+mj-lt"/>
              <a:buAutoNum type="arabicPeriod"/>
            </a:pPr>
            <a:r>
              <a:rPr lang="en-GB" dirty="0"/>
              <a:t>Timeline</a:t>
            </a:r>
          </a:p>
          <a:p>
            <a:pPr marL="514350" indent="-514350">
              <a:buFont typeface="+mj-lt"/>
              <a:buAutoNum type="arabicPeriod"/>
            </a:pPr>
            <a:r>
              <a:rPr lang="en-GB" dirty="0"/>
              <a:t>Community Engagement</a:t>
            </a:r>
          </a:p>
          <a:p>
            <a:pPr marL="514350" indent="-514350">
              <a:buFont typeface="+mj-lt"/>
              <a:buAutoNum type="arabicPeriod"/>
            </a:pPr>
            <a:r>
              <a:rPr lang="en-GB" dirty="0"/>
              <a:t>Community Benefit </a:t>
            </a:r>
          </a:p>
          <a:p>
            <a:pPr marL="514350" indent="-514350">
              <a:buFont typeface="+mj-lt"/>
              <a:buAutoNum type="arabicPeriod"/>
            </a:pPr>
            <a:r>
              <a:rPr lang="en-GB" dirty="0"/>
              <a:t>Next Steps</a:t>
            </a:r>
          </a:p>
          <a:p>
            <a:pPr marL="514350" indent="-514350">
              <a:buFont typeface="+mj-lt"/>
              <a:buAutoNum type="arabicPeriod"/>
            </a:pPr>
            <a:r>
              <a:rPr lang="en-GB" dirty="0"/>
              <a:t>Questions &amp; Answers</a:t>
            </a:r>
          </a:p>
          <a:p>
            <a:pPr marL="514350" indent="-514350">
              <a:buFont typeface="+mj-lt"/>
              <a:buAutoNum type="arabicPeriod"/>
            </a:pPr>
            <a:endParaRPr lang="en-GB" dirty="0"/>
          </a:p>
        </p:txBody>
      </p:sp>
      <p:pic>
        <p:nvPicPr>
          <p:cNvPr id="4" name="Graphic 3">
            <a:extLst>
              <a:ext uri="{FF2B5EF4-FFF2-40B4-BE49-F238E27FC236}">
                <a16:creationId xmlns:a16="http://schemas.microsoft.com/office/drawing/2014/main" id="{66AF472C-6E39-D7DD-1012-801603BFF3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5" name="Picture 2">
            <a:extLst>
              <a:ext uri="{FF2B5EF4-FFF2-40B4-BE49-F238E27FC236}">
                <a16:creationId xmlns:a16="http://schemas.microsoft.com/office/drawing/2014/main" id="{3559F9F2-92BA-D764-0D3E-23656EFEE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1BBC1B0-89AD-CD51-610D-B5DF30F9A9BC}"/>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A9B0-CD6F-0D41-5A88-D582B6567F13}"/>
              </a:ext>
            </a:extLst>
          </p:cNvPr>
          <p:cNvSpPr>
            <a:spLocks noGrp="1"/>
          </p:cNvSpPr>
          <p:nvPr>
            <p:ph type="title"/>
          </p:nvPr>
        </p:nvSpPr>
        <p:spPr>
          <a:xfrm>
            <a:off x="1212273" y="608791"/>
            <a:ext cx="10515600" cy="1325563"/>
          </a:xfrm>
        </p:spPr>
        <p:txBody>
          <a:bodyPr/>
          <a:lstStyle/>
          <a:p>
            <a:r>
              <a:rPr lang="en-GB" dirty="0"/>
              <a:t>BLC Energy Ltd &amp; Octopus Renewable Infrastructure Trust (ORIT)</a:t>
            </a:r>
          </a:p>
        </p:txBody>
      </p:sp>
      <p:sp>
        <p:nvSpPr>
          <p:cNvPr id="3" name="Content Placeholder 2">
            <a:extLst>
              <a:ext uri="{FF2B5EF4-FFF2-40B4-BE49-F238E27FC236}">
                <a16:creationId xmlns:a16="http://schemas.microsoft.com/office/drawing/2014/main" id="{AEBBD512-DF9B-39FF-9DF2-FA10F9D4E60E}"/>
              </a:ext>
            </a:extLst>
          </p:cNvPr>
          <p:cNvSpPr>
            <a:spLocks noGrp="1"/>
          </p:cNvSpPr>
          <p:nvPr>
            <p:ph idx="1"/>
          </p:nvPr>
        </p:nvSpPr>
        <p:spPr>
          <a:xfrm>
            <a:off x="838200" y="2141537"/>
            <a:ext cx="10515600" cy="4351338"/>
          </a:xfrm>
        </p:spPr>
        <p:txBody>
          <a:bodyPr>
            <a:normAutofit fontScale="85000" lnSpcReduction="20000"/>
          </a:bodyPr>
          <a:lstStyle/>
          <a:p>
            <a:r>
              <a:rPr lang="en-GB" dirty="0"/>
              <a:t>BLC Energy was set up in 2022 to develop solar and BESS projects in the UK. The 3 partners have over 60 years experience of developing renewable energy projects and have secured planning consent for 3 solar projects in Scotland. </a:t>
            </a:r>
          </a:p>
          <a:p>
            <a:r>
              <a:rPr lang="en-GB" dirty="0"/>
              <a:t>We are a Scottish company based in Perthshire with offices and team members in Aberuthven and Edinburgh.</a:t>
            </a:r>
          </a:p>
          <a:p>
            <a:r>
              <a:rPr lang="en-GB" dirty="0"/>
              <a:t>2 partners also, directors in SLR a leading environmental and engineering consultancy with 4000 staff, will be providing specialist input into the planning process</a:t>
            </a:r>
          </a:p>
          <a:p>
            <a:r>
              <a:rPr lang="en-GB" dirty="0"/>
              <a:t>We are currently developing 11 Solar and Bess projects throughout the UK of which 5 are in Scotland</a:t>
            </a:r>
          </a:p>
          <a:p>
            <a:r>
              <a:rPr lang="en-GB" dirty="0"/>
              <a:t>In 2023 we entered into a development partnership agreement with Octopus Energy (via Octopus Renewable Infrastructure Trust- ORIT) and work with them on an exclusive basis.</a:t>
            </a:r>
          </a:p>
        </p:txBody>
      </p:sp>
      <p:sp>
        <p:nvSpPr>
          <p:cNvPr id="6" name="Rectangle: Rounded Corners 5">
            <a:extLst>
              <a:ext uri="{FF2B5EF4-FFF2-40B4-BE49-F238E27FC236}">
                <a16:creationId xmlns:a16="http://schemas.microsoft.com/office/drawing/2014/main" id="{F0B0ECA2-E781-C5BF-ED65-A562CD5B215A}"/>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F2685512-BC0C-6D8A-6F81-515869AB0F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EEA10C35-05FB-59B5-3C70-ECAC59022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0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A9B0-CD6F-0D41-5A88-D582B6567F13}"/>
              </a:ext>
            </a:extLst>
          </p:cNvPr>
          <p:cNvSpPr>
            <a:spLocks noGrp="1"/>
          </p:cNvSpPr>
          <p:nvPr>
            <p:ph type="title"/>
          </p:nvPr>
        </p:nvSpPr>
        <p:spPr>
          <a:xfrm>
            <a:off x="851881" y="608791"/>
            <a:ext cx="10515600" cy="1325563"/>
          </a:xfrm>
        </p:spPr>
        <p:txBody>
          <a:bodyPr/>
          <a:lstStyle/>
          <a:p>
            <a:r>
              <a:rPr lang="en-GB" dirty="0"/>
              <a:t>BLC Energy Ltd &amp; Octopus Renewable Infrastructure Trust (ORIT)</a:t>
            </a:r>
          </a:p>
        </p:txBody>
      </p:sp>
      <p:sp>
        <p:nvSpPr>
          <p:cNvPr id="3" name="Content Placeholder 2">
            <a:extLst>
              <a:ext uri="{FF2B5EF4-FFF2-40B4-BE49-F238E27FC236}">
                <a16:creationId xmlns:a16="http://schemas.microsoft.com/office/drawing/2014/main" id="{AEBBD512-DF9B-39FF-9DF2-FA10F9D4E60E}"/>
              </a:ext>
            </a:extLst>
          </p:cNvPr>
          <p:cNvSpPr>
            <a:spLocks noGrp="1"/>
          </p:cNvSpPr>
          <p:nvPr>
            <p:ph idx="1"/>
          </p:nvPr>
        </p:nvSpPr>
        <p:spPr>
          <a:xfrm>
            <a:off x="838200" y="2141537"/>
            <a:ext cx="10515600" cy="4351338"/>
          </a:xfrm>
        </p:spPr>
        <p:txBody>
          <a:bodyPr>
            <a:normAutofit/>
          </a:bodyPr>
          <a:lstStyle/>
          <a:p>
            <a:r>
              <a:rPr lang="en-GB" dirty="0"/>
              <a:t>Octopus Renewable Infrastructure Trust (ORIT) is one of the funds managed by Octopus Energy Generation dedicated to operating renewable energy projects in the UK, Europe and Australia.</a:t>
            </a:r>
          </a:p>
          <a:p>
            <a:r>
              <a:rPr lang="en-GB" dirty="0"/>
              <a:t>ORIT has a market capitalisation of £378m and as part of the Octopus Energy Generation group, has £6.7bn assets under management and a total generating capacity of 802MW (47% of which is Solar) This equates to 362,000 homes powered by its renewable energy each year</a:t>
            </a:r>
          </a:p>
          <a:p>
            <a:r>
              <a:rPr lang="en-GB" dirty="0"/>
              <a:t>Octopus Energy is now the largest domestic energy supplier in the UK.</a:t>
            </a:r>
          </a:p>
        </p:txBody>
      </p:sp>
      <p:sp>
        <p:nvSpPr>
          <p:cNvPr id="6" name="Rectangle: Rounded Corners 5">
            <a:extLst>
              <a:ext uri="{FF2B5EF4-FFF2-40B4-BE49-F238E27FC236}">
                <a16:creationId xmlns:a16="http://schemas.microsoft.com/office/drawing/2014/main" id="{CCDC369E-9B25-C1D5-61F8-17C7FFCFF219}"/>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25FD2998-5B44-84F5-E24F-46FFF2035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8B230453-E560-8B89-4D45-881E9C342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5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E811-CA93-69F5-9BF3-75CF3DC61142}"/>
              </a:ext>
            </a:extLst>
          </p:cNvPr>
          <p:cNvSpPr>
            <a:spLocks noGrp="1"/>
          </p:cNvSpPr>
          <p:nvPr>
            <p:ph type="title"/>
          </p:nvPr>
        </p:nvSpPr>
        <p:spPr/>
        <p:txBody>
          <a:bodyPr/>
          <a:lstStyle/>
          <a:p>
            <a:r>
              <a:rPr lang="en-GB" dirty="0"/>
              <a:t>Why Solar?</a:t>
            </a:r>
          </a:p>
        </p:txBody>
      </p:sp>
      <p:sp>
        <p:nvSpPr>
          <p:cNvPr id="3" name="Content Placeholder 2">
            <a:extLst>
              <a:ext uri="{FF2B5EF4-FFF2-40B4-BE49-F238E27FC236}">
                <a16:creationId xmlns:a16="http://schemas.microsoft.com/office/drawing/2014/main" id="{D052C32F-90DF-11D4-49F9-6D82034E2D1D}"/>
              </a:ext>
            </a:extLst>
          </p:cNvPr>
          <p:cNvSpPr>
            <a:spLocks noGrp="1"/>
          </p:cNvSpPr>
          <p:nvPr>
            <p:ph idx="1"/>
          </p:nvPr>
        </p:nvSpPr>
        <p:spPr/>
        <p:txBody>
          <a:bodyPr>
            <a:normAutofit lnSpcReduction="10000"/>
          </a:bodyPr>
          <a:lstStyle/>
          <a:p>
            <a:r>
              <a:rPr lang="en-GB" dirty="0"/>
              <a:t>It is the cheapest and fastest way to create new energy production in the UK.</a:t>
            </a:r>
          </a:p>
          <a:p>
            <a:r>
              <a:rPr lang="en-GB" dirty="0"/>
              <a:t>Provides Scotland and UK with better energy security from local generation</a:t>
            </a:r>
          </a:p>
          <a:p>
            <a:r>
              <a:rPr lang="en-GB" dirty="0"/>
              <a:t>Dependable generation and proven technology</a:t>
            </a:r>
          </a:p>
          <a:p>
            <a:r>
              <a:rPr lang="en-GB" dirty="0"/>
              <a:t>Does not need any Govt support to build or operate- no follow on cost to consumers</a:t>
            </a:r>
          </a:p>
          <a:p>
            <a:r>
              <a:rPr lang="en-GB" dirty="0"/>
              <a:t>Has minimum impact on land, environment and neighbours.</a:t>
            </a:r>
          </a:p>
          <a:p>
            <a:r>
              <a:rPr lang="en-GB" dirty="0"/>
              <a:t>Has potential to significantly improve local biodiversity and soil health</a:t>
            </a:r>
          </a:p>
          <a:p>
            <a:endParaRPr lang="en-GB" dirty="0"/>
          </a:p>
        </p:txBody>
      </p:sp>
      <p:sp>
        <p:nvSpPr>
          <p:cNvPr id="6" name="Rectangle: Rounded Corners 5">
            <a:extLst>
              <a:ext uri="{FF2B5EF4-FFF2-40B4-BE49-F238E27FC236}">
                <a16:creationId xmlns:a16="http://schemas.microsoft.com/office/drawing/2014/main" id="{4D00098C-7095-9637-1AAC-2E7B2F854F75}"/>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B059EA5F-EB8D-83A7-4805-7E3A3F85D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DDE48352-96E4-D9F4-8459-3DE990369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4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52A5-723E-8EDB-5ADD-62CD3AA0E58B}"/>
              </a:ext>
            </a:extLst>
          </p:cNvPr>
          <p:cNvSpPr>
            <a:spLocks noGrp="1"/>
          </p:cNvSpPr>
          <p:nvPr>
            <p:ph type="title"/>
          </p:nvPr>
        </p:nvSpPr>
        <p:spPr/>
        <p:txBody>
          <a:bodyPr/>
          <a:lstStyle/>
          <a:p>
            <a:r>
              <a:rPr lang="en-GB" dirty="0"/>
              <a:t>Why Kirknewton?</a:t>
            </a:r>
          </a:p>
        </p:txBody>
      </p:sp>
      <p:sp>
        <p:nvSpPr>
          <p:cNvPr id="3" name="Content Placeholder 2">
            <a:extLst>
              <a:ext uri="{FF2B5EF4-FFF2-40B4-BE49-F238E27FC236}">
                <a16:creationId xmlns:a16="http://schemas.microsoft.com/office/drawing/2014/main" id="{9BC586F3-0307-8942-D0AF-85E9248C12F2}"/>
              </a:ext>
            </a:extLst>
          </p:cNvPr>
          <p:cNvSpPr>
            <a:spLocks noGrp="1"/>
          </p:cNvSpPr>
          <p:nvPr>
            <p:ph idx="1"/>
          </p:nvPr>
        </p:nvSpPr>
        <p:spPr/>
        <p:txBody>
          <a:bodyPr>
            <a:normAutofit/>
          </a:bodyPr>
          <a:lstStyle/>
          <a:p>
            <a:r>
              <a:rPr lang="en-GB" dirty="0"/>
              <a:t>No obvious environmental constraints on the site- no designations</a:t>
            </a:r>
          </a:p>
          <a:p>
            <a:r>
              <a:rPr lang="en-GB" dirty="0"/>
              <a:t>Viable grid connection to Currie via underground cabling</a:t>
            </a:r>
          </a:p>
          <a:p>
            <a:r>
              <a:rPr lang="en-GB" dirty="0"/>
              <a:t>Access directly off public road with minimal disruption to local community</a:t>
            </a:r>
          </a:p>
          <a:p>
            <a:r>
              <a:rPr lang="en-GB" dirty="0"/>
              <a:t>Predominantly Grade 3 &amp; 4 agricultural land classification</a:t>
            </a:r>
          </a:p>
          <a:p>
            <a:r>
              <a:rPr lang="en-GB" dirty="0"/>
              <a:t>Opportunity to buffer from neighbouring properties </a:t>
            </a:r>
          </a:p>
          <a:p>
            <a:r>
              <a:rPr lang="en-GB" dirty="0"/>
              <a:t>Supports Government targets for both Renewable Energy and Solar Generation </a:t>
            </a:r>
          </a:p>
        </p:txBody>
      </p:sp>
      <p:sp>
        <p:nvSpPr>
          <p:cNvPr id="6" name="Rectangle: Rounded Corners 5">
            <a:extLst>
              <a:ext uri="{FF2B5EF4-FFF2-40B4-BE49-F238E27FC236}">
                <a16:creationId xmlns:a16="http://schemas.microsoft.com/office/drawing/2014/main" id="{9F15A61D-003A-89E2-2EFB-BF30824F4088}"/>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917D1012-F3CA-7643-F375-E0BFC198FB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1F6E0370-DD6B-F307-190F-E8E46F889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4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774B-991F-3FEB-AB6E-09A8E556A4AC}"/>
              </a:ext>
            </a:extLst>
          </p:cNvPr>
          <p:cNvSpPr>
            <a:spLocks noGrp="1"/>
          </p:cNvSpPr>
          <p:nvPr>
            <p:ph type="title"/>
          </p:nvPr>
        </p:nvSpPr>
        <p:spPr/>
        <p:txBody>
          <a:bodyPr/>
          <a:lstStyle/>
          <a:p>
            <a:r>
              <a:rPr lang="en-GB" dirty="0"/>
              <a:t>Project Information</a:t>
            </a:r>
          </a:p>
        </p:txBody>
      </p:sp>
      <p:sp>
        <p:nvSpPr>
          <p:cNvPr id="3" name="Content Placeholder 2">
            <a:extLst>
              <a:ext uri="{FF2B5EF4-FFF2-40B4-BE49-F238E27FC236}">
                <a16:creationId xmlns:a16="http://schemas.microsoft.com/office/drawing/2014/main" id="{304963B0-57B6-F5FA-8804-12F94FEB542B}"/>
              </a:ext>
            </a:extLst>
          </p:cNvPr>
          <p:cNvSpPr>
            <a:spLocks noGrp="1"/>
          </p:cNvSpPr>
          <p:nvPr>
            <p:ph idx="1"/>
          </p:nvPr>
        </p:nvSpPr>
        <p:spPr/>
        <p:txBody>
          <a:bodyPr/>
          <a:lstStyle/>
          <a:p>
            <a:r>
              <a:rPr lang="en-GB" dirty="0"/>
              <a:t>40MW Solar, 9MW Battery grid connection to Currie GSP</a:t>
            </a:r>
          </a:p>
          <a:p>
            <a:r>
              <a:rPr lang="en-GB" dirty="0"/>
              <a:t>c51k MWh generation or c51m units of electricity each year (equivalent to annual electricity needs of 18,888 houses- Livingston-19,000 in 2022 Census)</a:t>
            </a:r>
          </a:p>
          <a:p>
            <a:r>
              <a:rPr lang="en-GB" dirty="0"/>
              <a:t>Current design based on 700w panels and 2MWh battery</a:t>
            </a:r>
          </a:p>
          <a:p>
            <a:r>
              <a:rPr lang="en-GB" dirty="0"/>
              <a:t>Application will go to the West Lothian Council as under 50MW</a:t>
            </a:r>
          </a:p>
        </p:txBody>
      </p:sp>
      <p:sp>
        <p:nvSpPr>
          <p:cNvPr id="6" name="Rectangle: Rounded Corners 5">
            <a:extLst>
              <a:ext uri="{FF2B5EF4-FFF2-40B4-BE49-F238E27FC236}">
                <a16:creationId xmlns:a16="http://schemas.microsoft.com/office/drawing/2014/main" id="{3900F6FD-D4D5-0419-6D5C-FBB76725C772}"/>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CE5F78BA-F1FF-E67E-8A40-7479389D1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E97E3E10-9117-29C4-3AB7-7C748CA98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7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646D-E293-2FBD-8119-3B5041FEFA69}"/>
              </a:ext>
            </a:extLst>
          </p:cNvPr>
          <p:cNvSpPr>
            <a:spLocks noGrp="1"/>
          </p:cNvSpPr>
          <p:nvPr>
            <p:ph type="title"/>
          </p:nvPr>
        </p:nvSpPr>
        <p:spPr/>
        <p:txBody>
          <a:bodyPr/>
          <a:lstStyle/>
          <a:p>
            <a:r>
              <a:rPr lang="en-GB" dirty="0"/>
              <a:t>Project Location</a:t>
            </a:r>
          </a:p>
        </p:txBody>
      </p:sp>
      <p:pic>
        <p:nvPicPr>
          <p:cNvPr id="6" name="Picture 5">
            <a:extLst>
              <a:ext uri="{FF2B5EF4-FFF2-40B4-BE49-F238E27FC236}">
                <a16:creationId xmlns:a16="http://schemas.microsoft.com/office/drawing/2014/main" id="{57628E89-8D1C-A614-4B5F-3A44F7985946}"/>
              </a:ext>
            </a:extLst>
          </p:cNvPr>
          <p:cNvPicPr>
            <a:picLocks noChangeAspect="1"/>
          </p:cNvPicPr>
          <p:nvPr/>
        </p:nvPicPr>
        <p:blipFill>
          <a:blip r:embed="rId2"/>
          <a:stretch>
            <a:fillRect/>
          </a:stretch>
        </p:blipFill>
        <p:spPr>
          <a:xfrm>
            <a:off x="920115" y="1497763"/>
            <a:ext cx="5887025" cy="5167312"/>
          </a:xfrm>
          <a:prstGeom prst="rect">
            <a:avLst/>
          </a:prstGeom>
        </p:spPr>
      </p:pic>
      <p:pic>
        <p:nvPicPr>
          <p:cNvPr id="11" name="Picture 10">
            <a:extLst>
              <a:ext uri="{FF2B5EF4-FFF2-40B4-BE49-F238E27FC236}">
                <a16:creationId xmlns:a16="http://schemas.microsoft.com/office/drawing/2014/main" id="{A1E1E8D9-73B0-B81A-833C-804CE796CCF8}"/>
              </a:ext>
            </a:extLst>
          </p:cNvPr>
          <p:cNvPicPr>
            <a:picLocks noChangeAspect="1"/>
          </p:cNvPicPr>
          <p:nvPr/>
        </p:nvPicPr>
        <p:blipFill>
          <a:blip r:embed="rId3"/>
          <a:stretch>
            <a:fillRect/>
          </a:stretch>
        </p:blipFill>
        <p:spPr>
          <a:xfrm>
            <a:off x="6807140" y="2028856"/>
            <a:ext cx="5314527" cy="3965711"/>
          </a:xfrm>
          <a:prstGeom prst="rect">
            <a:avLst/>
          </a:prstGeom>
        </p:spPr>
      </p:pic>
      <p:cxnSp>
        <p:nvCxnSpPr>
          <p:cNvPr id="14" name="Straight Arrow Connector 13">
            <a:extLst>
              <a:ext uri="{FF2B5EF4-FFF2-40B4-BE49-F238E27FC236}">
                <a16:creationId xmlns:a16="http://schemas.microsoft.com/office/drawing/2014/main" id="{78F69E1C-8920-90A2-14A7-700AA0CD82D1}"/>
              </a:ext>
            </a:extLst>
          </p:cNvPr>
          <p:cNvCxnSpPr/>
          <p:nvPr/>
        </p:nvCxnSpPr>
        <p:spPr>
          <a:xfrm flipH="1" flipV="1">
            <a:off x="5419898" y="1853738"/>
            <a:ext cx="4372495" cy="21696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3FEB93C-B4F1-C5AA-489E-DA7A8161539F}"/>
              </a:ext>
            </a:extLst>
          </p:cNvPr>
          <p:cNvCxnSpPr>
            <a:cxnSpLocks/>
          </p:cNvCxnSpPr>
          <p:nvPr/>
        </p:nvCxnSpPr>
        <p:spPr>
          <a:xfrm flipH="1">
            <a:off x="3498044" y="4804756"/>
            <a:ext cx="5887025" cy="1662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A97502CA-06BF-1682-A4AE-BA300F3575DE}"/>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a:extLst>
              <a:ext uri="{FF2B5EF4-FFF2-40B4-BE49-F238E27FC236}">
                <a16:creationId xmlns:a16="http://schemas.microsoft.com/office/drawing/2014/main" id="{196D1E20-5FEF-9997-776D-567E70BDB5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519" y="230188"/>
            <a:ext cx="1157287" cy="406462"/>
          </a:xfrm>
          <a:prstGeom prst="rect">
            <a:avLst/>
          </a:prstGeom>
        </p:spPr>
      </p:pic>
      <p:pic>
        <p:nvPicPr>
          <p:cNvPr id="20" name="Picture 2">
            <a:extLst>
              <a:ext uri="{FF2B5EF4-FFF2-40B4-BE49-F238E27FC236}">
                <a16:creationId xmlns:a16="http://schemas.microsoft.com/office/drawing/2014/main" id="{5FAA6B95-35C8-ABDB-F6F2-A6CE05495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5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7742-570B-1B9A-E6AB-FF9FD466AFFF}"/>
              </a:ext>
            </a:extLst>
          </p:cNvPr>
          <p:cNvSpPr>
            <a:spLocks noGrp="1"/>
          </p:cNvSpPr>
          <p:nvPr>
            <p:ph type="title"/>
          </p:nvPr>
        </p:nvSpPr>
        <p:spPr/>
        <p:txBody>
          <a:bodyPr/>
          <a:lstStyle/>
          <a:p>
            <a:r>
              <a:rPr lang="en-GB" dirty="0"/>
              <a:t>Starting Project Design</a:t>
            </a:r>
          </a:p>
        </p:txBody>
      </p:sp>
      <p:sp>
        <p:nvSpPr>
          <p:cNvPr id="6" name="Rectangle: Rounded Corners 5">
            <a:extLst>
              <a:ext uri="{FF2B5EF4-FFF2-40B4-BE49-F238E27FC236}">
                <a16:creationId xmlns:a16="http://schemas.microsoft.com/office/drawing/2014/main" id="{A186C9D6-963C-5010-F356-5DBE71E83A4E}"/>
              </a:ext>
            </a:extLst>
          </p:cNvPr>
          <p:cNvSpPr/>
          <p:nvPr/>
        </p:nvSpPr>
        <p:spPr>
          <a:xfrm>
            <a:off x="72044" y="133003"/>
            <a:ext cx="12047912" cy="6567055"/>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580E5D0A-1D1A-8FD8-3212-C55880FAA1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19" y="230188"/>
            <a:ext cx="1157287" cy="406462"/>
          </a:xfrm>
          <a:prstGeom prst="rect">
            <a:avLst/>
          </a:prstGeom>
        </p:spPr>
      </p:pic>
      <p:pic>
        <p:nvPicPr>
          <p:cNvPr id="8" name="Picture 2">
            <a:extLst>
              <a:ext uri="{FF2B5EF4-FFF2-40B4-BE49-F238E27FC236}">
                <a16:creationId xmlns:a16="http://schemas.microsoft.com/office/drawing/2014/main" id="{A3B94D4A-B22C-3469-9803-ADE03ED45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23018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1173855-AF33-2CB0-EFA3-0B5744BD3B69}"/>
              </a:ext>
            </a:extLst>
          </p:cNvPr>
          <p:cNvPicPr>
            <a:picLocks noChangeAspect="1"/>
          </p:cNvPicPr>
          <p:nvPr/>
        </p:nvPicPr>
        <p:blipFill>
          <a:blip r:embed="rId5"/>
          <a:stretch>
            <a:fillRect/>
          </a:stretch>
        </p:blipFill>
        <p:spPr>
          <a:xfrm>
            <a:off x="3101376" y="1208299"/>
            <a:ext cx="6267772" cy="5391427"/>
          </a:xfrm>
          <a:prstGeom prst="rect">
            <a:avLst/>
          </a:prstGeom>
        </p:spPr>
      </p:pic>
    </p:spTree>
    <p:extLst>
      <p:ext uri="{BB962C8B-B14F-4D97-AF65-F5344CB8AC3E}">
        <p14:creationId xmlns:p14="http://schemas.microsoft.com/office/powerpoint/2010/main" val="839484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EBAAD08D8D434491C95692618D153E" ma:contentTypeVersion="15" ma:contentTypeDescription="Create a new document." ma:contentTypeScope="" ma:versionID="cd8b9f9706aa20fbb69eafb8b5102118">
  <xsd:schema xmlns:xsd="http://www.w3.org/2001/XMLSchema" xmlns:xs="http://www.w3.org/2001/XMLSchema" xmlns:p="http://schemas.microsoft.com/office/2006/metadata/properties" xmlns:ns2="e868be55-a32f-48fc-a02d-54b9dfb4dba0" xmlns:ns3="4e8fc70d-61a4-4caa-8240-56511bf38f4f" targetNamespace="http://schemas.microsoft.com/office/2006/metadata/properties" ma:root="true" ma:fieldsID="d278c7d5247ec2ba9641eaa85eed15ce" ns2:_="" ns3:_="">
    <xsd:import namespace="e868be55-a32f-48fc-a02d-54b9dfb4dba0"/>
    <xsd:import namespace="4e8fc70d-61a4-4caa-8240-56511bf38f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8be55-a32f-48fc-a02d-54b9dfb4d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32a9f4-4357-4ff6-ae59-1b3cf4404e1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fc70d-61a4-4caa-8240-56511bf38f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f6b4da7-1d25-4e9d-918e-3ad067b18c5d}" ma:internalName="TaxCatchAll" ma:showField="CatchAllData" ma:web="4e8fc70d-61a4-4caa-8240-56511bf38f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68be55-a32f-48fc-a02d-54b9dfb4dba0">
      <Terms xmlns="http://schemas.microsoft.com/office/infopath/2007/PartnerControls"/>
    </lcf76f155ced4ddcb4097134ff3c332f>
    <TaxCatchAll xmlns="4e8fc70d-61a4-4caa-8240-56511bf38f4f" xsi:nil="true"/>
  </documentManagement>
</p:properties>
</file>

<file path=customXml/itemProps1.xml><?xml version="1.0" encoding="utf-8"?>
<ds:datastoreItem xmlns:ds="http://schemas.openxmlformats.org/officeDocument/2006/customXml" ds:itemID="{A1CFBDB3-033D-40E4-B7BB-268C0E752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8be55-a32f-48fc-a02d-54b9dfb4dba0"/>
    <ds:schemaRef ds:uri="4e8fc70d-61a4-4caa-8240-56511bf38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6B6595-FCE3-4173-972D-F6764327190B}">
  <ds:schemaRefs>
    <ds:schemaRef ds:uri="http://schemas.microsoft.com/sharepoint/v3/contenttype/forms"/>
  </ds:schemaRefs>
</ds:datastoreItem>
</file>

<file path=customXml/itemProps3.xml><?xml version="1.0" encoding="utf-8"?>
<ds:datastoreItem xmlns:ds="http://schemas.openxmlformats.org/officeDocument/2006/customXml" ds:itemID="{B611A661-E0B6-4958-AB6F-7373C8D75CBF}">
  <ds:schemaRefs>
    <ds:schemaRef ds:uri="4e8fc70d-61a4-4caa-8240-56511bf38f4f"/>
    <ds:schemaRef ds:uri="http://schemas.microsoft.com/office/infopath/2007/PartnerControls"/>
    <ds:schemaRef ds:uri="http://purl.org/dc/terms/"/>
    <ds:schemaRef ds:uri="e868be55-a32f-48fc-a02d-54b9dfb4dba0"/>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636</TotalTime>
  <Words>844</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Kirknewton Solar and BESS Farm  </vt:lpstr>
      <vt:lpstr>Agenda</vt:lpstr>
      <vt:lpstr>BLC Energy Ltd &amp; Octopus Renewable Infrastructure Trust (ORIT)</vt:lpstr>
      <vt:lpstr>BLC Energy Ltd &amp; Octopus Renewable Infrastructure Trust (ORIT)</vt:lpstr>
      <vt:lpstr>Why Solar?</vt:lpstr>
      <vt:lpstr>Why Kirknewton?</vt:lpstr>
      <vt:lpstr>Project Information</vt:lpstr>
      <vt:lpstr>Project Location</vt:lpstr>
      <vt:lpstr>Starting Project Design</vt:lpstr>
      <vt:lpstr>Ongoing Activities</vt:lpstr>
      <vt:lpstr>Community Engagement</vt:lpstr>
      <vt:lpstr>Community Benefit</vt:lpstr>
      <vt:lpstr>Next Steps</vt:lpstr>
      <vt:lpstr>Questions &amp; Answers</vt:lpstr>
      <vt:lpstr>Thank you    BLC Energy Ltd www.blcenergy.com info@blcenergy.com Tel: 0131 3804985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Lindsay</dc:creator>
  <cp:lastModifiedBy>Neil Lindsay</cp:lastModifiedBy>
  <cp:revision>5</cp:revision>
  <cp:lastPrinted>2025-05-12T13:09:39Z</cp:lastPrinted>
  <dcterms:created xsi:type="dcterms:W3CDTF">2024-08-11T07:31:51Z</dcterms:created>
  <dcterms:modified xsi:type="dcterms:W3CDTF">2025-06-14T09:00:15Z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0x0101006DEBAAD08D8D434491C95692618D153E</vt:lpwstr>
  </property>
</Properties>
</file>